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9"/>
  </p:notesMasterIdLst>
  <p:sldIdLst>
    <p:sldId id="382" r:id="rId2"/>
    <p:sldId id="397" r:id="rId3"/>
    <p:sldId id="398" r:id="rId4"/>
    <p:sldId id="385" r:id="rId5"/>
    <p:sldId id="419" r:id="rId6"/>
    <p:sldId id="399" r:id="rId7"/>
    <p:sldId id="400" r:id="rId8"/>
    <p:sldId id="402" r:id="rId9"/>
    <p:sldId id="401" r:id="rId10"/>
    <p:sldId id="406" r:id="rId11"/>
    <p:sldId id="405" r:id="rId12"/>
    <p:sldId id="403" r:id="rId13"/>
    <p:sldId id="420" r:id="rId14"/>
    <p:sldId id="421" r:id="rId15"/>
    <p:sldId id="407" r:id="rId16"/>
    <p:sldId id="409" r:id="rId17"/>
    <p:sldId id="422" r:id="rId18"/>
    <p:sldId id="383" r:id="rId19"/>
    <p:sldId id="408" r:id="rId20"/>
    <p:sldId id="410" r:id="rId21"/>
    <p:sldId id="412" r:id="rId22"/>
    <p:sldId id="413" r:id="rId23"/>
    <p:sldId id="414" r:id="rId24"/>
    <p:sldId id="415" r:id="rId25"/>
    <p:sldId id="416" r:id="rId26"/>
    <p:sldId id="417" r:id="rId27"/>
    <p:sldId id="418" r:id="rId2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Whipsmart" panose="020B0502030203050204" pitchFamily="34" charset="0"/>
      <p:regular r:id="rId34"/>
      <p:bold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73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A4B67-5E7A-4EB3-8A69-0FF0B43AA1F3}" type="datetimeFigureOut">
              <a:rPr lang="en-US" smtClean="0"/>
              <a:t>2020-05-11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37CC6-E70C-4E4C-A8C1-2C4E992DF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5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8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63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6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9144000" cy="503237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904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5BDB-207A-4240-9DD0-70E5211C08C1}" type="datetimeFigureOut">
              <a:rPr lang="en-US" smtClean="0"/>
              <a:t>2020-05-11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E957-AB07-4C36-9BA5-00DC8AA70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7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581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fld id="{233D5BDB-207A-4240-9DD0-70E5211C08C1}" type="datetimeFigureOut">
              <a:rPr lang="en-US" smtClean="0"/>
              <a:pPr/>
              <a:t>2020-05-11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fld id="{C52AE957-AB07-4C36-9BA5-00DC8AA70E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9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6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Whipsmart" panose="020B0502030203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11.png"/><Relationship Id="rId5" Type="http://schemas.openxmlformats.org/officeDocument/2006/relationships/tags" Target="../tags/tag5.xml"/><Relationship Id="rId10" Type="http://schemas.openxmlformats.org/officeDocument/2006/relationships/image" Target="../media/image10.png"/><Relationship Id="rId4" Type="http://schemas.openxmlformats.org/officeDocument/2006/relationships/tags" Target="../tags/tag4.xml"/><Relationship Id="rId9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0.xml"/><Relationship Id="rId7" Type="http://schemas.openxmlformats.org/officeDocument/2006/relationships/image" Target="../media/image1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Szintfel</a:t>
            </a:r>
            <a:r>
              <a:rPr lang="hu-HU" dirty="0" smtClean="0"/>
              <a:t>ület sugárkövetése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Sz</a:t>
            </a:r>
            <a:r>
              <a:rPr lang="hu-HU" dirty="0" err="1" smtClean="0"/>
              <a:t>écsi</a:t>
            </a:r>
            <a:r>
              <a:rPr lang="hu-HU" dirty="0" smtClean="0"/>
              <a:t> László</a:t>
            </a:r>
            <a:endParaRPr lang="en-US" dirty="0" smtClean="0"/>
          </a:p>
          <a:p>
            <a:r>
              <a:rPr lang="en-US" dirty="0" smtClean="0"/>
              <a:t>3D </a:t>
            </a:r>
            <a:r>
              <a:rPr lang="en-US" dirty="0" err="1" smtClean="0"/>
              <a:t>Grafikus</a:t>
            </a:r>
            <a:r>
              <a:rPr lang="en-US" dirty="0" smtClean="0"/>
              <a:t> </a:t>
            </a:r>
            <a:r>
              <a:rPr lang="en-US" dirty="0" err="1" smtClean="0"/>
              <a:t>Rendszerek</a:t>
            </a:r>
            <a:endParaRPr lang="en-US" dirty="0" smtClean="0"/>
          </a:p>
          <a:p>
            <a:r>
              <a:rPr lang="hu-HU" dirty="0" smtClean="0"/>
              <a:t>6. </a:t>
            </a:r>
            <a:r>
              <a:rPr lang="en-US" dirty="0" smtClean="0"/>
              <a:t>labor</a:t>
            </a:r>
          </a:p>
        </p:txBody>
      </p:sp>
    </p:spTree>
    <p:extLst>
      <p:ext uri="{BB962C8B-B14F-4D97-AF65-F5344CB8AC3E}">
        <p14:creationId xmlns:p14="http://schemas.microsoft.com/office/powerpoint/2010/main" val="626802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r>
              <a:rPr lang="hu-HU" dirty="0" smtClean="0"/>
              <a:t>á</a:t>
            </a:r>
            <a:r>
              <a:rPr lang="en-US" dirty="0" err="1" smtClean="0"/>
              <a:t>rt</a:t>
            </a:r>
            <a:r>
              <a:rPr lang="en-US" dirty="0" smtClean="0"/>
              <a:t> </a:t>
            </a:r>
            <a:r>
              <a:rPr lang="en-US" dirty="0" err="1" smtClean="0"/>
              <a:t>eredm</a:t>
            </a:r>
            <a:r>
              <a:rPr lang="hu-HU" dirty="0" smtClean="0"/>
              <a:t>é</a:t>
            </a:r>
            <a:r>
              <a:rPr lang="en-US" dirty="0" err="1" smtClean="0"/>
              <a:t>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33" y="1874488"/>
            <a:ext cx="6418951" cy="473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8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Változó lépéshossz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ray </a:t>
            </a:r>
            <a:r>
              <a:rPr lang="hu-HU" dirty="0" err="1" smtClean="0"/>
              <a:t>marchingban</a:t>
            </a:r>
            <a:r>
              <a:rPr lang="hu-HU" dirty="0" smtClean="0"/>
              <a:t> minden ciklusban növeljük a lépést 2%-kal</a:t>
            </a:r>
          </a:p>
          <a:p>
            <a:r>
              <a:rPr lang="hu-HU" dirty="0" smtClean="0"/>
              <a:t>kezdeti lépés nem a teljes táv 128-ada, hanem 580-ada (geometriai sor)</a:t>
            </a:r>
            <a:endParaRPr lang="en-US" dirty="0" smtClean="0"/>
          </a:p>
          <a:p>
            <a:r>
              <a:rPr lang="en-US" dirty="0" smtClean="0"/>
              <a:t>minimum</a:t>
            </a:r>
            <a:r>
              <a:rPr lang="hu-HU" dirty="0" smtClean="0"/>
              <a:t>lépés csökkenthető </a:t>
            </a:r>
            <a:r>
              <a:rPr lang="en-US" dirty="0" smtClean="0"/>
              <a:t>pl. 0.01-re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342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Várt eredmény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86" y="1690689"/>
            <a:ext cx="6522468" cy="481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16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Bináris keresés</a:t>
            </a:r>
            <a:endParaRPr lang="en-US"/>
          </a:p>
        </p:txBody>
      </p:sp>
      <p:sp>
        <p:nvSpPr>
          <p:cNvPr id="271363" name="Freeform 3"/>
          <p:cNvSpPr>
            <a:spLocks/>
          </p:cNvSpPr>
          <p:nvPr/>
        </p:nvSpPr>
        <p:spPr bwMode="auto">
          <a:xfrm>
            <a:off x="2171700" y="3486150"/>
            <a:ext cx="4114800" cy="900113"/>
          </a:xfrm>
          <a:custGeom>
            <a:avLst/>
            <a:gdLst/>
            <a:ahLst/>
            <a:cxnLst>
              <a:cxn ang="0">
                <a:pos x="0" y="637"/>
              </a:cxn>
              <a:cxn ang="0">
                <a:pos x="432" y="637"/>
              </a:cxn>
              <a:cxn ang="0">
                <a:pos x="528" y="397"/>
              </a:cxn>
              <a:cxn ang="0">
                <a:pos x="1056" y="557"/>
              </a:cxn>
              <a:cxn ang="0">
                <a:pos x="1504" y="13"/>
              </a:cxn>
              <a:cxn ang="0">
                <a:pos x="1728" y="477"/>
              </a:cxn>
              <a:cxn ang="0">
                <a:pos x="1872" y="712"/>
              </a:cxn>
              <a:cxn ang="0">
                <a:pos x="2024" y="736"/>
              </a:cxn>
              <a:cxn ang="0">
                <a:pos x="2208" y="589"/>
              </a:cxn>
              <a:cxn ang="0">
                <a:pos x="2576" y="256"/>
              </a:cxn>
              <a:cxn ang="0">
                <a:pos x="3072" y="397"/>
              </a:cxn>
              <a:cxn ang="0">
                <a:pos x="3456" y="541"/>
              </a:cxn>
            </a:cxnLst>
            <a:rect l="0" t="0" r="r" b="b"/>
            <a:pathLst>
              <a:path w="3456" h="756">
                <a:moveTo>
                  <a:pt x="0" y="637"/>
                </a:moveTo>
                <a:cubicBezTo>
                  <a:pt x="172" y="657"/>
                  <a:pt x="344" y="677"/>
                  <a:pt x="432" y="637"/>
                </a:cubicBezTo>
                <a:cubicBezTo>
                  <a:pt x="520" y="597"/>
                  <a:pt x="424" y="410"/>
                  <a:pt x="528" y="397"/>
                </a:cubicBezTo>
                <a:cubicBezTo>
                  <a:pt x="632" y="384"/>
                  <a:pt x="893" y="621"/>
                  <a:pt x="1056" y="557"/>
                </a:cubicBezTo>
                <a:cubicBezTo>
                  <a:pt x="1219" y="493"/>
                  <a:pt x="1392" y="26"/>
                  <a:pt x="1504" y="13"/>
                </a:cubicBezTo>
                <a:cubicBezTo>
                  <a:pt x="1616" y="0"/>
                  <a:pt x="1667" y="361"/>
                  <a:pt x="1728" y="477"/>
                </a:cubicBezTo>
                <a:cubicBezTo>
                  <a:pt x="1789" y="593"/>
                  <a:pt x="1823" y="669"/>
                  <a:pt x="1872" y="712"/>
                </a:cubicBezTo>
                <a:cubicBezTo>
                  <a:pt x="1921" y="755"/>
                  <a:pt x="1968" y="756"/>
                  <a:pt x="2024" y="736"/>
                </a:cubicBezTo>
                <a:cubicBezTo>
                  <a:pt x="2080" y="716"/>
                  <a:pt x="2116" y="669"/>
                  <a:pt x="2208" y="589"/>
                </a:cubicBezTo>
                <a:cubicBezTo>
                  <a:pt x="2300" y="509"/>
                  <a:pt x="2432" y="288"/>
                  <a:pt x="2576" y="256"/>
                </a:cubicBezTo>
                <a:cubicBezTo>
                  <a:pt x="2720" y="224"/>
                  <a:pt x="2925" y="349"/>
                  <a:pt x="3072" y="397"/>
                </a:cubicBezTo>
                <a:cubicBezTo>
                  <a:pt x="3219" y="445"/>
                  <a:pt x="3324" y="469"/>
                  <a:pt x="3456" y="541"/>
                </a:cubicBezTo>
              </a:path>
            </a:pathLst>
          </a:custGeom>
          <a:noFill/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med"/>
          </a:ln>
          <a:effectLst/>
        </p:spPr>
        <p:txBody>
          <a:bodyPr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1364" name="Line 4"/>
          <p:cNvSpPr>
            <a:spLocks noChangeShapeType="1"/>
          </p:cNvSpPr>
          <p:nvPr/>
        </p:nvSpPr>
        <p:spPr bwMode="auto">
          <a:xfrm>
            <a:off x="2057400" y="3486150"/>
            <a:ext cx="4629150" cy="0"/>
          </a:xfrm>
          <a:prstGeom prst="line">
            <a:avLst/>
          </a:prstGeom>
          <a:noFill/>
          <a:ln w="12700" cap="rnd">
            <a:solidFill>
              <a:srgbClr val="0000FF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1365" name="Line 5"/>
          <p:cNvSpPr>
            <a:spLocks noChangeShapeType="1"/>
          </p:cNvSpPr>
          <p:nvPr/>
        </p:nvSpPr>
        <p:spPr bwMode="auto">
          <a:xfrm>
            <a:off x="2000250" y="4457700"/>
            <a:ext cx="4629150" cy="0"/>
          </a:xfrm>
          <a:prstGeom prst="line">
            <a:avLst/>
          </a:prstGeom>
          <a:noFill/>
          <a:ln w="12700" cap="rnd">
            <a:solidFill>
              <a:srgbClr val="0000FF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1366" name="Line 6"/>
          <p:cNvSpPr>
            <a:spLocks noChangeShapeType="1"/>
          </p:cNvSpPr>
          <p:nvPr/>
        </p:nvSpPr>
        <p:spPr bwMode="auto">
          <a:xfrm>
            <a:off x="2286000" y="2857500"/>
            <a:ext cx="2914650" cy="1600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1374" name="Oval 14"/>
          <p:cNvSpPr>
            <a:spLocks noChangeArrowheads="1"/>
          </p:cNvSpPr>
          <p:nvPr/>
        </p:nvSpPr>
        <p:spPr bwMode="auto">
          <a:xfrm>
            <a:off x="5143500" y="4400550"/>
            <a:ext cx="114300" cy="114300"/>
          </a:xfrm>
          <a:prstGeom prst="ellipse">
            <a:avLst/>
          </a:prstGeom>
          <a:solidFill>
            <a:srgbClr val="00FF00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1376" name="Oval 16"/>
          <p:cNvSpPr>
            <a:spLocks noChangeArrowheads="1"/>
          </p:cNvSpPr>
          <p:nvPr/>
        </p:nvSpPr>
        <p:spPr bwMode="auto">
          <a:xfrm>
            <a:off x="3371850" y="3429000"/>
            <a:ext cx="114300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1377" name="Oval 17"/>
          <p:cNvSpPr>
            <a:spLocks noChangeArrowheads="1"/>
          </p:cNvSpPr>
          <p:nvPr/>
        </p:nvSpPr>
        <p:spPr bwMode="auto">
          <a:xfrm>
            <a:off x="4248150" y="3905250"/>
            <a:ext cx="114300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1378" name="Oval 18"/>
          <p:cNvSpPr>
            <a:spLocks noChangeArrowheads="1"/>
          </p:cNvSpPr>
          <p:nvPr/>
        </p:nvSpPr>
        <p:spPr bwMode="auto">
          <a:xfrm>
            <a:off x="4648200" y="4114800"/>
            <a:ext cx="114300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1380" name="Oval 20"/>
          <p:cNvSpPr>
            <a:spLocks noChangeArrowheads="1"/>
          </p:cNvSpPr>
          <p:nvPr/>
        </p:nvSpPr>
        <p:spPr bwMode="auto">
          <a:xfrm>
            <a:off x="4895850" y="4257675"/>
            <a:ext cx="114300" cy="114300"/>
          </a:xfrm>
          <a:prstGeom prst="ellipse">
            <a:avLst/>
          </a:prstGeom>
          <a:solidFill>
            <a:srgbClr val="00FF00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1381" name="Oval 21"/>
          <p:cNvSpPr>
            <a:spLocks noChangeArrowheads="1"/>
          </p:cNvSpPr>
          <p:nvPr/>
        </p:nvSpPr>
        <p:spPr bwMode="auto">
          <a:xfrm>
            <a:off x="4772025" y="4200525"/>
            <a:ext cx="114300" cy="114300"/>
          </a:xfrm>
          <a:prstGeom prst="ellipse">
            <a:avLst/>
          </a:prstGeom>
          <a:solidFill>
            <a:srgbClr val="00FF00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6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77" grpId="0" animBg="1"/>
      <p:bldP spid="271378" grpId="0" animBg="1"/>
      <p:bldP spid="271380" grpId="0" animBg="1"/>
      <p:bldP spid="27138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Eredmény finomítása bináris kereséssel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lang="hu-HU" dirty="0" smtClean="0"/>
              <a:t> legyen a legutolsó lépés fele</a:t>
            </a:r>
          </a:p>
          <a:p>
            <a:r>
              <a:rPr lang="hu-HU" dirty="0" smtClean="0"/>
              <a:t>kezdőpozíció a két utolsó érték között félúton</a:t>
            </a:r>
          </a:p>
          <a:p>
            <a:pPr lvl="1"/>
            <a:r>
              <a:rPr lang="hu-HU" dirty="0" smtClean="0"/>
              <a:t>tehát lépjünk egyet visszafelé új </a:t>
            </a:r>
            <a:r>
              <a:rPr lang="hu-HU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lang="hu-HU" dirty="0" err="1" smtClean="0"/>
              <a:t>-pel</a:t>
            </a:r>
            <a:endParaRPr lang="hu-HU" dirty="0" smtClean="0"/>
          </a:p>
          <a:p>
            <a:r>
              <a:rPr lang="hu-HU" dirty="0" smtClean="0"/>
              <a:t>ciklusban (kb. 16x)</a:t>
            </a:r>
          </a:p>
          <a:p>
            <a:pPr lvl="1"/>
            <a:r>
              <a:rPr lang="hu-HU" dirty="0" smtClean="0"/>
              <a:t>felezzük a lépést</a:t>
            </a:r>
            <a:endParaRPr lang="hu-HU" dirty="0"/>
          </a:p>
          <a:p>
            <a:pPr lvl="1"/>
            <a:r>
              <a:rPr lang="hu-HU" dirty="0" smtClean="0"/>
              <a:t>ha kint vagyunk, előre lépünk</a:t>
            </a:r>
          </a:p>
          <a:p>
            <a:pPr lvl="1"/>
            <a:r>
              <a:rPr lang="hu-HU" dirty="0" smtClean="0"/>
              <a:t>ha bent vagyunk, visszább lépünk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922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Várt eredmény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59" y="1605023"/>
            <a:ext cx="6608733" cy="487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51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200" dirty="0" smtClean="0"/>
              <a:t>Cseréljük le a textúrából vett magasságértékeket 3D implicit zajfüggvényre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nem magasságmező, lesznek hidak is</a:t>
            </a:r>
          </a:p>
          <a:p>
            <a:r>
              <a:rPr lang="hu-HU" dirty="0" smtClean="0"/>
              <a:t>normálvektor analitikusan számolható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98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Egyszerű zajfüggvény és gradiense</a:t>
            </a:r>
            <a:endParaRPr lang="en-US" dirty="0"/>
          </a:p>
        </p:txBody>
      </p:sp>
      <p:sp>
        <p:nvSpPr>
          <p:cNvPr id="4" name="Téglalap 4"/>
          <p:cNvSpPr/>
          <p:nvPr/>
        </p:nvSpPr>
        <p:spPr>
          <a:xfrm>
            <a:off x="4638676" y="1762125"/>
            <a:ext cx="4505324" cy="5095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u="heavy" dirty="0">
                <a:solidFill>
                  <a:srgbClr val="34A7BD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noiseGrad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 </a:t>
            </a:r>
            <a:r>
              <a:rPr lang="en-US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 </a:t>
            </a:r>
            <a:r>
              <a:rPr lang="en-US" dirty="0" smtClean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i="1" dirty="0" smtClean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0x1D4E1D4E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0x58F958F9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0x129F129F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i="1" u="heavy" dirty="0">
                <a:solidFill>
                  <a:srgbClr val="34A7BD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sf </a:t>
            </a:r>
            <a:r>
              <a:rPr lang="en-US" dirty="0" smtClean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endParaRPr lang="en-US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 smtClean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vec3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&amp; </a:t>
            </a:r>
            <a:r>
              <a:rPr lang="en-US" i="1" dirty="0" smtClean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0xFFFF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))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 </a:t>
            </a:r>
            <a:r>
              <a:rPr lang="en-US" dirty="0" smtClean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65536.0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+= </a:t>
            </a:r>
            <a:r>
              <a:rPr lang="en-US" u="heavy" dirty="0">
                <a:solidFill>
                  <a:srgbClr val="34A7BD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(sf, r)) </a:t>
            </a:r>
            <a:r>
              <a:rPr lang="en-US" u="heavy" dirty="0">
                <a:solidFill>
                  <a:srgbClr val="C70040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* </a:t>
            </a:r>
            <a:r>
              <a:rPr lang="en-US" u="heavy" dirty="0">
                <a:solidFill>
                  <a:srgbClr val="000000"/>
                </a:solidFill>
                <a:uFill>
                  <a:solidFill>
                    <a:srgbClr val="FF0000"/>
                  </a:solidFill>
                </a:u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&gt;&gt;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dirty="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6" name="Téglalap 4"/>
          <p:cNvSpPr/>
          <p:nvPr/>
        </p:nvSpPr>
        <p:spPr>
          <a:xfrm>
            <a:off x="0" y="1762125"/>
            <a:ext cx="4552951" cy="5095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 smtClean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float </a:t>
            </a:r>
            <a:r>
              <a:rPr lang="en-US" dirty="0" smtClean="0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noise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i="1" dirty="0" smtClean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 </a:t>
            </a:r>
            <a:r>
              <a:rPr lang="en-US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prstClr val="whit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0x1D4E1D4E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0x58F958F9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0x129F129F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i="1" dirty="0" smtClean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float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en-US" dirty="0" smtClean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.0;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++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&amp;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0xFFFF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))</a:t>
            </a: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65536.0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 </a:t>
            </a:r>
            <a:r>
              <a:rPr lang="en-US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vec3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0.5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f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+= </a:t>
            </a:r>
            <a:r>
              <a:rPr lang="en-US" dirty="0" smtClean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sin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(sf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r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));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&gt;&gt;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 / 32.0 + 0.5;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lvl="0"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dirty="0">
              <a:solidFill>
                <a:prstClr val="white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74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Sík + egyszerű zaj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float </a:t>
            </a:r>
            <a:r>
              <a:rPr lang="en-US" dirty="0">
                <a:solidFill>
                  <a:srgbClr val="427E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i="1" dirty="0">
                <a:solidFill>
                  <a:srgbClr val="CB65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dirty="0" smtClean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smtClean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p.y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noise(p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50.0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hu-HU" dirty="0" smtClean="0">
              <a:solidFill>
                <a:srgbClr val="00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hu-HU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hu-HU" dirty="0" smtClea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dirty="0" err="1">
                <a:solidFill>
                  <a:srgbClr val="427E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fGrad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i="1" dirty="0">
                <a:solidFill>
                  <a:srgbClr val="CB65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A5A5A5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noiseGrad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(p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50.0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42350" y="70200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rgbClr val="FF0000"/>
                </a:solidFill>
                <a:latin typeface="Whipsmart" panose="020B0502030203050204" pitchFamily="34" charset="0"/>
              </a:rPr>
              <a:t>freki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</a:endParaRPr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 flipH="1">
            <a:off x="4658277" y="1071339"/>
            <a:ext cx="1251935" cy="12224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1995" y="3603034"/>
            <a:ext cx="521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>
                <a:solidFill>
                  <a:srgbClr val="FF0000"/>
                </a:solidFill>
                <a:latin typeface="Whipsmart" panose="020B0502030203050204" pitchFamily="34" charset="0"/>
              </a:rPr>
              <a:t>y </a:t>
            </a:r>
            <a:r>
              <a:rPr lang="en-US" dirty="0" smtClean="0">
                <a:solidFill>
                  <a:srgbClr val="FF0000"/>
                </a:solidFill>
                <a:latin typeface="Whipsmart" panose="020B0502030203050204" pitchFamily="34" charset="0"/>
              </a:rPr>
              <a:t>= 0 s</a:t>
            </a:r>
            <a:r>
              <a:rPr lang="hu-HU" dirty="0" smtClean="0">
                <a:solidFill>
                  <a:srgbClr val="FF0000"/>
                </a:solidFill>
                <a:latin typeface="Whipsmart" panose="020B0502030203050204" pitchFamily="34" charset="0"/>
              </a:rPr>
              <a:t>ík implicit egyenlete, ehhez keverjük a 3D zajt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</a:endParaRP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1905000" y="2659380"/>
            <a:ext cx="1132173" cy="9436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</p:cNvCxnSpPr>
          <p:nvPr/>
        </p:nvCxnSpPr>
        <p:spPr>
          <a:xfrm>
            <a:off x="5910212" y="1071339"/>
            <a:ext cx="984073" cy="39426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2880360" y="3972366"/>
            <a:ext cx="156813" cy="11101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9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r>
              <a:rPr lang="hu-HU" dirty="0" smtClean="0"/>
              <a:t>árt eredmény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85" y="1755676"/>
            <a:ext cx="6607025" cy="475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2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Indulás: </a:t>
            </a:r>
            <a:r>
              <a:rPr lang="hu-HU" dirty="0" err="1" smtClean="0"/>
              <a:t>environment</a:t>
            </a:r>
            <a:r>
              <a:rPr lang="hu-HU" dirty="0" smtClean="0"/>
              <a:t> háttér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57" y="2038353"/>
            <a:ext cx="5694333" cy="420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13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Köd</a:t>
            </a:r>
            <a:endParaRPr lang="en-US" dirty="0"/>
          </a:p>
        </p:txBody>
      </p:sp>
      <p:sp>
        <p:nvSpPr>
          <p:cNvPr id="20" name="Folyamatábra: Közvetlen elérésű tárolás 5"/>
          <p:cNvSpPr>
            <a:spLocks noChangeArrowheads="1"/>
          </p:cNvSpPr>
          <p:nvPr/>
        </p:nvSpPr>
        <p:spPr bwMode="auto">
          <a:xfrm>
            <a:off x="3661984" y="1953160"/>
            <a:ext cx="1835944" cy="1459706"/>
          </a:xfrm>
          <a:prstGeom prst="flowChartMagneticDrum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sp>
        <p:nvSpPr>
          <p:cNvPr id="21" name="Folyamatábra: Bekötés 6"/>
          <p:cNvSpPr>
            <a:spLocks noChangeArrowheads="1"/>
          </p:cNvSpPr>
          <p:nvPr/>
        </p:nvSpPr>
        <p:spPr bwMode="auto">
          <a:xfrm>
            <a:off x="4147759" y="2223431"/>
            <a:ext cx="215503" cy="208359"/>
          </a:xfrm>
          <a:prstGeom prst="flowChartConnector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sp>
        <p:nvSpPr>
          <p:cNvPr id="22" name="Folyamatábra: Bekötés 7"/>
          <p:cNvSpPr>
            <a:spLocks noChangeArrowheads="1"/>
          </p:cNvSpPr>
          <p:nvPr/>
        </p:nvSpPr>
        <p:spPr bwMode="auto">
          <a:xfrm>
            <a:off x="5012153" y="2438934"/>
            <a:ext cx="215503" cy="208360"/>
          </a:xfrm>
          <a:prstGeom prst="flowChartConnector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sp>
        <p:nvSpPr>
          <p:cNvPr id="23" name="Folyamatábra: Bekötés 8"/>
          <p:cNvSpPr>
            <a:spLocks noChangeArrowheads="1"/>
          </p:cNvSpPr>
          <p:nvPr/>
        </p:nvSpPr>
        <p:spPr bwMode="auto">
          <a:xfrm>
            <a:off x="4526378" y="2600859"/>
            <a:ext cx="215503" cy="208360"/>
          </a:xfrm>
          <a:prstGeom prst="flowChartConnector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sp>
        <p:nvSpPr>
          <p:cNvPr id="24" name="Folyamatábra: Bekötés 9"/>
          <p:cNvSpPr>
            <a:spLocks noChangeArrowheads="1"/>
          </p:cNvSpPr>
          <p:nvPr/>
        </p:nvSpPr>
        <p:spPr bwMode="auto">
          <a:xfrm>
            <a:off x="4471609" y="3141403"/>
            <a:ext cx="216694" cy="208360"/>
          </a:xfrm>
          <a:prstGeom prst="flowChartConnector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sp>
        <p:nvSpPr>
          <p:cNvPr id="25" name="Folyamatábra: Bekötés 10"/>
          <p:cNvSpPr>
            <a:spLocks noChangeArrowheads="1"/>
          </p:cNvSpPr>
          <p:nvPr/>
        </p:nvSpPr>
        <p:spPr bwMode="auto">
          <a:xfrm>
            <a:off x="3932255" y="3033056"/>
            <a:ext cx="215504" cy="208359"/>
          </a:xfrm>
          <a:prstGeom prst="flowChartConnector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sp>
        <p:nvSpPr>
          <p:cNvPr id="26" name="Folyamatábra: Bekötés 11"/>
          <p:cNvSpPr>
            <a:spLocks noChangeArrowheads="1"/>
          </p:cNvSpPr>
          <p:nvPr/>
        </p:nvSpPr>
        <p:spPr bwMode="auto">
          <a:xfrm>
            <a:off x="6038472" y="2277009"/>
            <a:ext cx="107156" cy="103585"/>
          </a:xfrm>
          <a:prstGeom prst="flowChartConnector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sp>
        <p:nvSpPr>
          <p:cNvPr id="27" name="Folyamatábra: Bekötés 12"/>
          <p:cNvSpPr>
            <a:spLocks noChangeArrowheads="1"/>
          </p:cNvSpPr>
          <p:nvPr/>
        </p:nvSpPr>
        <p:spPr bwMode="auto">
          <a:xfrm>
            <a:off x="4094180" y="2716350"/>
            <a:ext cx="215504" cy="208359"/>
          </a:xfrm>
          <a:prstGeom prst="flowChartConnector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sp>
        <p:nvSpPr>
          <p:cNvPr id="29" name="Folyamatábra: Bekötés 20"/>
          <p:cNvSpPr>
            <a:spLocks noChangeArrowheads="1"/>
          </p:cNvSpPr>
          <p:nvPr/>
        </p:nvSpPr>
        <p:spPr bwMode="auto">
          <a:xfrm>
            <a:off x="5983702" y="2924709"/>
            <a:ext cx="108347" cy="104775"/>
          </a:xfrm>
          <a:prstGeom prst="flowChartConnector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cxnSp>
        <p:nvCxnSpPr>
          <p:cNvPr id="30" name="Egyenes összekötő nyíllal 31"/>
          <p:cNvCxnSpPr>
            <a:cxnSpLocks noChangeShapeType="1"/>
          </p:cNvCxnSpPr>
          <p:nvPr/>
        </p:nvCxnSpPr>
        <p:spPr bwMode="auto">
          <a:xfrm flipH="1">
            <a:off x="3013093" y="2654438"/>
            <a:ext cx="3673079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none" w="lg" len="lg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Folyamatábra: Bekötés 39"/>
          <p:cNvSpPr>
            <a:spLocks noChangeArrowheads="1"/>
          </p:cNvSpPr>
          <p:nvPr/>
        </p:nvSpPr>
        <p:spPr bwMode="auto">
          <a:xfrm>
            <a:off x="4120267" y="2275818"/>
            <a:ext cx="107156" cy="103585"/>
          </a:xfrm>
          <a:prstGeom prst="flowChartConnector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sp>
        <p:nvSpPr>
          <p:cNvPr id="35" name="Folyamatábra: Bekötés 40"/>
          <p:cNvSpPr>
            <a:spLocks noChangeArrowheads="1"/>
          </p:cNvSpPr>
          <p:nvPr/>
        </p:nvSpPr>
        <p:spPr bwMode="auto">
          <a:xfrm>
            <a:off x="5606275" y="1520963"/>
            <a:ext cx="107156" cy="103584"/>
          </a:xfrm>
          <a:prstGeom prst="flowChartConnector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sp>
        <p:nvSpPr>
          <p:cNvPr id="36" name="Folyamatábra: Bekötés 23"/>
          <p:cNvSpPr>
            <a:spLocks noChangeArrowheads="1"/>
          </p:cNvSpPr>
          <p:nvPr/>
        </p:nvSpPr>
        <p:spPr bwMode="auto">
          <a:xfrm>
            <a:off x="6037876" y="2478362"/>
            <a:ext cx="107156" cy="103585"/>
          </a:xfrm>
          <a:prstGeom prst="flowChartConnector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1650"/>
          </a:p>
        </p:txBody>
      </p:sp>
      <p:pic>
        <p:nvPicPr>
          <p:cNvPr id="38" name="Picture 3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64" y="2799116"/>
            <a:ext cx="1353887" cy="3559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351" y="2781275"/>
            <a:ext cx="584352" cy="35596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209" y="2415296"/>
            <a:ext cx="117282" cy="16872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92" y="1630436"/>
            <a:ext cx="318925" cy="251025"/>
          </a:xfrm>
          <a:prstGeom prst="rect">
            <a:avLst/>
          </a:prstGeom>
        </p:spPr>
      </p:pic>
      <p:sp>
        <p:nvSpPr>
          <p:cNvPr id="45" name="Text Box 18"/>
          <p:cNvSpPr txBox="1">
            <a:spLocks noChangeArrowheads="1"/>
          </p:cNvSpPr>
          <p:nvPr/>
        </p:nvSpPr>
        <p:spPr bwMode="auto">
          <a:xfrm>
            <a:off x="5790389" y="1131094"/>
            <a:ext cx="1345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sz="1800" dirty="0" smtClean="0">
                <a:latin typeface="Whipsmart" panose="020B0502030203050204" pitchFamily="34" charset="0"/>
              </a:rPr>
              <a:t>elnyelődés</a:t>
            </a:r>
            <a:endParaRPr lang="hu-HU" altLang="en-US" sz="1800" dirty="0">
              <a:latin typeface="Whipsmart" panose="020B0502030203050204" pitchFamily="34" charset="0"/>
            </a:endParaRPr>
          </a:p>
        </p:txBody>
      </p:sp>
      <p:sp>
        <p:nvSpPr>
          <p:cNvPr id="46" name="Text Box 18"/>
          <p:cNvSpPr txBox="1">
            <a:spLocks noChangeArrowheads="1"/>
          </p:cNvSpPr>
          <p:nvPr/>
        </p:nvSpPr>
        <p:spPr bwMode="auto">
          <a:xfrm>
            <a:off x="5790389" y="1477343"/>
            <a:ext cx="15346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sz="1800" dirty="0" smtClean="0">
                <a:latin typeface="Whipsmart" panose="020B0502030203050204" pitchFamily="34" charset="0"/>
              </a:rPr>
              <a:t>kiszóródás</a:t>
            </a:r>
            <a:endParaRPr lang="hu-HU" altLang="en-US" sz="1800" dirty="0">
              <a:latin typeface="Whipsmart" panose="020B0502030203050204" pitchFamily="34" charset="0"/>
            </a:endParaRPr>
          </a:p>
        </p:txBody>
      </p:sp>
      <p:sp>
        <p:nvSpPr>
          <p:cNvPr id="47" name="Text Box 18"/>
          <p:cNvSpPr txBox="1">
            <a:spLocks noChangeArrowheads="1"/>
          </p:cNvSpPr>
          <p:nvPr/>
        </p:nvSpPr>
        <p:spPr bwMode="auto">
          <a:xfrm>
            <a:off x="5983703" y="3415463"/>
            <a:ext cx="13413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sz="1800" dirty="0" smtClean="0">
                <a:latin typeface="Whipsmart" panose="020B0502030203050204" pitchFamily="34" charset="0"/>
              </a:rPr>
              <a:t>kibocsájtás</a:t>
            </a:r>
            <a:endParaRPr lang="hu-HU" altLang="en-US" sz="1800" dirty="0">
              <a:latin typeface="Whipsmart" panose="020B0502030203050204" pitchFamily="34" charset="0"/>
            </a:endParaRPr>
          </a:p>
        </p:txBody>
      </p:sp>
      <p:sp>
        <p:nvSpPr>
          <p:cNvPr id="48" name="Text Box 18"/>
          <p:cNvSpPr txBox="1">
            <a:spLocks noChangeArrowheads="1"/>
          </p:cNvSpPr>
          <p:nvPr/>
        </p:nvSpPr>
        <p:spPr bwMode="auto">
          <a:xfrm>
            <a:off x="5983703" y="3738104"/>
            <a:ext cx="13413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sz="1800" dirty="0" smtClean="0">
                <a:latin typeface="Whipsmart" panose="020B0502030203050204" pitchFamily="34" charset="0"/>
              </a:rPr>
              <a:t>beszóródás</a:t>
            </a:r>
            <a:endParaRPr lang="hu-HU" altLang="en-US" sz="1800" dirty="0">
              <a:latin typeface="Whipsmart" panose="020B0502030203050204" pitchFamily="34" charset="0"/>
            </a:endParaRPr>
          </a:p>
        </p:txBody>
      </p:sp>
      <p:sp>
        <p:nvSpPr>
          <p:cNvPr id="49" name="Right Brace 48"/>
          <p:cNvSpPr/>
          <p:nvPr/>
        </p:nvSpPr>
        <p:spPr>
          <a:xfrm>
            <a:off x="7406325" y="1137330"/>
            <a:ext cx="165797" cy="637415"/>
          </a:xfrm>
          <a:prstGeom prst="rightBrace">
            <a:avLst>
              <a:gd name="adj1" fmla="val 3820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 Box 18"/>
          <p:cNvSpPr txBox="1">
            <a:spLocks noChangeArrowheads="1"/>
          </p:cNvSpPr>
          <p:nvPr/>
        </p:nvSpPr>
        <p:spPr bwMode="auto">
          <a:xfrm>
            <a:off x="7765436" y="1250639"/>
            <a:ext cx="13073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sz="1800" dirty="0" smtClean="0">
                <a:latin typeface="Whipsmart" panose="020B0502030203050204" pitchFamily="34" charset="0"/>
              </a:rPr>
              <a:t>csillapítás</a:t>
            </a:r>
            <a:endParaRPr lang="hu-HU" altLang="en-US" sz="1800" dirty="0">
              <a:latin typeface="Whipsmart" panose="020B0502030203050204" pitchFamily="34" charset="0"/>
            </a:endParaRPr>
          </a:p>
        </p:txBody>
      </p:sp>
      <p:sp>
        <p:nvSpPr>
          <p:cNvPr id="51" name="Right Brace 50"/>
          <p:cNvSpPr/>
          <p:nvPr/>
        </p:nvSpPr>
        <p:spPr>
          <a:xfrm>
            <a:off x="7406325" y="3443004"/>
            <a:ext cx="165797" cy="637415"/>
          </a:xfrm>
          <a:prstGeom prst="rightBrace">
            <a:avLst>
              <a:gd name="adj1" fmla="val 3820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Text Box 18"/>
          <p:cNvSpPr txBox="1">
            <a:spLocks noChangeArrowheads="1"/>
          </p:cNvSpPr>
          <p:nvPr/>
        </p:nvSpPr>
        <p:spPr bwMode="auto">
          <a:xfrm>
            <a:off x="7765436" y="3556313"/>
            <a:ext cx="13073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sz="1800" dirty="0" smtClean="0">
                <a:latin typeface="Whipsmart" panose="020B0502030203050204" pitchFamily="34" charset="0"/>
              </a:rPr>
              <a:t>forráshatás</a:t>
            </a:r>
            <a:endParaRPr lang="hu-HU" altLang="en-US" sz="1800" dirty="0">
              <a:latin typeface="Whipsmart" panose="020B0502030203050204" pitchFamily="34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47" y="4594238"/>
            <a:ext cx="2247000" cy="661217"/>
          </a:xfrm>
          <a:prstGeom prst="rect">
            <a:avLst/>
          </a:prstGeom>
        </p:spPr>
      </p:pic>
      <p:sp>
        <p:nvSpPr>
          <p:cNvPr id="54" name="Text Box 18"/>
          <p:cNvSpPr txBox="1">
            <a:spLocks noChangeArrowheads="1"/>
          </p:cNvSpPr>
          <p:nvPr/>
        </p:nvSpPr>
        <p:spPr bwMode="auto">
          <a:xfrm>
            <a:off x="828136" y="3693010"/>
            <a:ext cx="34270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sz="1800" dirty="0" smtClean="0">
                <a:latin typeface="Whipsmart" panose="020B0502030203050204" pitchFamily="34" charset="0"/>
              </a:rPr>
              <a:t>radiancia változása</a:t>
            </a:r>
            <a:endParaRPr lang="hu-HU" altLang="en-US" sz="1800" dirty="0">
              <a:latin typeface="Whipsmart" panose="020B0502030203050204" pitchFamily="34" charset="0"/>
            </a:endParaRPr>
          </a:p>
        </p:txBody>
      </p:sp>
      <p:sp>
        <p:nvSpPr>
          <p:cNvPr id="55" name="Text Box 18"/>
          <p:cNvSpPr txBox="1">
            <a:spLocks noChangeArrowheads="1"/>
          </p:cNvSpPr>
          <p:nvPr/>
        </p:nvSpPr>
        <p:spPr bwMode="auto">
          <a:xfrm>
            <a:off x="332223" y="5336037"/>
            <a:ext cx="26808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sz="1800" dirty="0" smtClean="0">
                <a:latin typeface="Whipsmart" panose="020B0502030203050204" pitchFamily="34" charset="0"/>
              </a:rPr>
              <a:t>egység hosszon </a:t>
            </a:r>
            <a:r>
              <a:rPr lang="hu-HU" altLang="en-US" sz="1800" dirty="0">
                <a:latin typeface="Whipsmart" panose="020B0502030203050204" pitchFamily="34" charset="0"/>
              </a:rPr>
              <a:t>a sugár mentén</a:t>
            </a:r>
          </a:p>
        </p:txBody>
      </p:sp>
      <p:cxnSp>
        <p:nvCxnSpPr>
          <p:cNvPr id="56" name="Straight Arrow Connector 55"/>
          <p:cNvCxnSpPr>
            <a:stCxn id="54" idx="2"/>
          </p:cNvCxnSpPr>
          <p:nvPr/>
        </p:nvCxnSpPr>
        <p:spPr>
          <a:xfrm>
            <a:off x="2541661" y="4062342"/>
            <a:ext cx="47057" cy="5062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5" idx="0"/>
          </p:cNvCxnSpPr>
          <p:nvPr/>
        </p:nvCxnSpPr>
        <p:spPr>
          <a:xfrm flipV="1">
            <a:off x="1672658" y="5182233"/>
            <a:ext cx="602666" cy="153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Box 18"/>
          <p:cNvSpPr txBox="1">
            <a:spLocks noChangeArrowheads="1"/>
          </p:cNvSpPr>
          <p:nvPr/>
        </p:nvSpPr>
        <p:spPr bwMode="auto">
          <a:xfrm>
            <a:off x="3267613" y="4049227"/>
            <a:ext cx="26808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sz="1800" dirty="0" smtClean="0">
                <a:latin typeface="Whipsmart" panose="020B0502030203050204" pitchFamily="34" charset="0"/>
              </a:rPr>
              <a:t>csillapítási tényező</a:t>
            </a:r>
            <a:endParaRPr lang="hu-HU" altLang="en-US" sz="1800" dirty="0">
              <a:latin typeface="Whipsmart" panose="020B0502030203050204" pitchFamily="34" charset="0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3561197" y="4380436"/>
            <a:ext cx="85725" cy="449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Box 18"/>
          <p:cNvSpPr txBox="1">
            <a:spLocks noChangeArrowheads="1"/>
          </p:cNvSpPr>
          <p:nvPr/>
        </p:nvSpPr>
        <p:spPr bwMode="auto">
          <a:xfrm>
            <a:off x="3565188" y="5281094"/>
            <a:ext cx="26808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sz="1800" dirty="0" smtClean="0">
                <a:latin typeface="Whipsmart" panose="020B0502030203050204" pitchFamily="34" charset="0"/>
              </a:rPr>
              <a:t>radiancia épp itt</a:t>
            </a:r>
            <a:endParaRPr lang="hu-HU" altLang="en-US" sz="1800" dirty="0">
              <a:latin typeface="Whipsmart" panose="020B0502030203050204" pitchFamily="34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4018397" y="5078368"/>
            <a:ext cx="0" cy="246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Box 18"/>
          <p:cNvSpPr txBox="1">
            <a:spLocks noChangeArrowheads="1"/>
          </p:cNvSpPr>
          <p:nvPr/>
        </p:nvSpPr>
        <p:spPr bwMode="auto">
          <a:xfrm>
            <a:off x="4999023" y="4484123"/>
            <a:ext cx="12858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sz="1800" dirty="0" smtClean="0">
                <a:latin typeface="Whipsmart" panose="020B0502030203050204" pitchFamily="34" charset="0"/>
              </a:rPr>
              <a:t>forrástag</a:t>
            </a:r>
            <a:endParaRPr lang="hu-HU" altLang="en-US" sz="1800" dirty="0">
              <a:latin typeface="Whipsmart" panose="020B0502030203050204" pitchFamily="34" charset="0"/>
            </a:endParaRPr>
          </a:p>
        </p:txBody>
      </p:sp>
      <p:cxnSp>
        <p:nvCxnSpPr>
          <p:cNvPr id="63" name="Straight Arrow Connector 62"/>
          <p:cNvCxnSpPr>
            <a:stCxn id="62" idx="1"/>
          </p:cNvCxnSpPr>
          <p:nvPr/>
        </p:nvCxnSpPr>
        <p:spPr>
          <a:xfrm flipH="1">
            <a:off x="4726211" y="4668789"/>
            <a:ext cx="272812" cy="271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2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96296E-6 L -0.42513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-0.18907 0.000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5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48148E-6 L -0.10638 -1.48148E-6 L -0.14909 0.25972 " pathEditMode="relative" rAng="0" ptsTypes="AAA">
                                      <p:cBhvr>
                                        <p:cTn id="2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46 L -0.21237 0.00092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11111E-6 L -0.1543 0.23889 L -0.26706 0.24051 " pathEditMode="relative" rAng="0" ptsTypes="AAA">
                                      <p:cBhvr>
                                        <p:cTn id="5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59" y="1201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9" grpId="0" animBg="1"/>
      <p:bldP spid="34" grpId="0" animBg="1"/>
      <p:bldP spid="34" grpId="1" animBg="1"/>
      <p:bldP spid="35" grpId="0" animBg="1"/>
      <p:bldP spid="36" grpId="0" animBg="1"/>
      <p:bldP spid="36" grpId="1" animBg="1"/>
      <p:bldP spid="45" grpId="0"/>
      <p:bldP spid="46" grpId="0"/>
      <p:bldP spid="47" grpId="0"/>
      <p:bldP spid="48" grpId="0"/>
      <p:bldP spid="49" grpId="0" animBg="1"/>
      <p:bldP spid="50" grpId="0"/>
      <p:bldP spid="51" grpId="0" animBg="1"/>
      <p:bldP spid="52" grpId="0"/>
      <p:bldP spid="54" grpId="0"/>
      <p:bldP spid="55" grpId="0"/>
      <p:bldP spid="58" grpId="0"/>
      <p:bldP spid="60" grpId="0"/>
      <p:bldP spid="6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Diffegyenlet megoldása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46" y="2769541"/>
            <a:ext cx="6178932" cy="899305"/>
          </a:xfrm>
          <a:prstGeom prst="rect">
            <a:avLst/>
          </a:prstGeom>
        </p:spPr>
      </p:pic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2882066" y="3946926"/>
            <a:ext cx="45408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dirty="0" smtClean="0">
                <a:latin typeface="Whipsmart" panose="020B0502030203050204" pitchFamily="34" charset="0"/>
              </a:rPr>
              <a:t>radiancia a sugár-felület metszéspontban</a:t>
            </a:r>
            <a:endParaRPr lang="hu-HU" altLang="en-US" dirty="0">
              <a:latin typeface="Whipsmart" panose="020B0502030203050204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953222" y="3481125"/>
            <a:ext cx="372290" cy="465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-65387" y="4390240"/>
            <a:ext cx="294745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dirty="0" err="1" smtClean="0">
                <a:latin typeface="Whipsmart" panose="020B0502030203050204" pitchFamily="34" charset="0"/>
              </a:rPr>
              <a:t>radiancia</a:t>
            </a:r>
            <a:r>
              <a:rPr lang="en-US" altLang="en-US" dirty="0" smtClean="0">
                <a:latin typeface="Whipsmart" panose="020B0502030203050204" pitchFamily="34" charset="0"/>
              </a:rPr>
              <a:t> </a:t>
            </a:r>
            <a:r>
              <a:rPr lang="hu-HU" altLang="en-US" dirty="0" smtClean="0">
                <a:latin typeface="Whipsmart" panose="020B0502030203050204" pitchFamily="34" charset="0"/>
              </a:rPr>
              <a:t>a sugár kezdőpontjában</a:t>
            </a:r>
            <a:r>
              <a:rPr lang="en-US" altLang="en-US" dirty="0" smtClean="0">
                <a:latin typeface="Whipsmart" panose="020B0502030203050204" pitchFamily="34" charset="0"/>
              </a:rPr>
              <a:t>,</a:t>
            </a:r>
          </a:p>
          <a:p>
            <a:r>
              <a:rPr lang="hu-HU" altLang="en-US" dirty="0" smtClean="0">
                <a:latin typeface="Whipsmart" panose="020B0502030203050204" pitchFamily="34" charset="0"/>
              </a:rPr>
              <a:t>a metszésponttól </a:t>
            </a:r>
          </a:p>
          <a:p>
            <a:r>
              <a:rPr lang="hu-HU" altLang="en-US" dirty="0" smtClean="0">
                <a:latin typeface="Whipsmart" panose="020B0502030203050204" pitchFamily="34" charset="0"/>
              </a:rPr>
              <a:t>távolságra</a:t>
            </a:r>
            <a:endParaRPr lang="hu-HU" altLang="en-US" dirty="0">
              <a:latin typeface="Whipsmart" panose="020B0502030203050204" pitchFamily="34" charset="0"/>
            </a:endParaRP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1293354" y="3503614"/>
            <a:ext cx="114986" cy="886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49" y="5294632"/>
            <a:ext cx="122934" cy="176852"/>
          </a:xfrm>
          <a:prstGeom prst="rect">
            <a:avLst/>
          </a:prstGeom>
        </p:spPr>
      </p:pic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4285294" y="2118199"/>
            <a:ext cx="45408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dirty="0" smtClean="0">
                <a:latin typeface="Whipsmart" panose="020B0502030203050204" pitchFamily="34" charset="0"/>
              </a:rPr>
              <a:t>elveszett százalék</a:t>
            </a:r>
            <a:endParaRPr lang="hu-HU" altLang="en-US" dirty="0">
              <a:latin typeface="Whipsmart" panose="020B0502030203050204" pitchFamily="34" charset="0"/>
            </a:endParaRPr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>
            <a:off x="3854394" y="2349032"/>
            <a:ext cx="430900" cy="599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5817992" y="4967560"/>
            <a:ext cx="32099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hu-HU" altLang="en-US" dirty="0" smtClean="0">
                <a:latin typeface="Whipsmart" panose="020B0502030203050204" pitchFamily="34" charset="0"/>
              </a:rPr>
              <a:t>összeszedett többletradiancia</a:t>
            </a:r>
            <a:endParaRPr lang="hu-HU" altLang="en-US" dirty="0">
              <a:latin typeface="Whipsmart" panose="020B0502030203050204" pitchFamily="34" charset="0"/>
            </a:endParaRPr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6808555" y="3526514"/>
            <a:ext cx="614404" cy="1441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700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Feladat: köd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válasszunk csillapítást (</a:t>
            </a:r>
            <a:r>
              <a:rPr lang="en-US" dirty="0" smtClean="0"/>
              <a:t>kb. </a:t>
            </a:r>
            <a:r>
              <a:rPr lang="en-US" dirty="0" smtClean="0"/>
              <a:t>200</a:t>
            </a:r>
            <a:r>
              <a:rPr lang="en-US" dirty="0" smtClean="0"/>
              <a:t>)</a:t>
            </a:r>
            <a:r>
              <a:rPr lang="hu-HU" dirty="0" smtClean="0"/>
              <a:t> és forrástagot</a:t>
            </a:r>
            <a:r>
              <a:rPr lang="en-US" dirty="0" smtClean="0"/>
              <a:t> (kb. 200)</a:t>
            </a:r>
            <a:r>
              <a:rPr lang="hu-HU" dirty="0" smtClean="0"/>
              <a:t>, tudjuk ezeket könnyen változtatni</a:t>
            </a:r>
          </a:p>
          <a:p>
            <a:pPr lvl="1"/>
            <a:r>
              <a:rPr lang="hu-HU" dirty="0" smtClean="0"/>
              <a:t>ergo érdemes ezekre változót gyártani</a:t>
            </a:r>
          </a:p>
          <a:p>
            <a:pPr lvl="1"/>
            <a:r>
              <a:rPr lang="hu-HU" dirty="0" smtClean="0"/>
              <a:t>lehet skalár, vagy RGB, ha színes a köd</a:t>
            </a:r>
          </a:p>
          <a:p>
            <a:r>
              <a:rPr lang="hu-HU" dirty="0" smtClean="0"/>
              <a:t>a fenti képletet értékeljük ki a FS </a:t>
            </a:r>
            <a:r>
              <a:rPr lang="hu-HU" dirty="0" err="1" smtClean="0"/>
              <a:t>végefelé</a:t>
            </a:r>
            <a:endParaRPr lang="hu-HU" dirty="0" smtClean="0"/>
          </a:p>
          <a:p>
            <a:r>
              <a:rPr lang="en-US" dirty="0" smtClean="0"/>
              <a:t>ha </a:t>
            </a:r>
            <a:r>
              <a:rPr lang="en-US" dirty="0" err="1" smtClean="0"/>
              <a:t>nem</a:t>
            </a:r>
            <a:r>
              <a:rPr lang="en-US" dirty="0" smtClean="0"/>
              <a:t> volt </a:t>
            </a:r>
            <a:r>
              <a:rPr lang="en-US" dirty="0" err="1" smtClean="0"/>
              <a:t>metsz</a:t>
            </a:r>
            <a:r>
              <a:rPr lang="hu-HU" dirty="0" err="1" smtClean="0"/>
              <a:t>éspont</a:t>
            </a:r>
            <a:r>
              <a:rPr lang="hu-HU" dirty="0" smtClean="0"/>
              <a:t>, akkor végtelen (vagy csak nagyon nagy) a távolság (a háttér végtelen messze van)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10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r>
              <a:rPr lang="hu-HU" dirty="0" smtClean="0"/>
              <a:t>árt eredmény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nulla forráshatás, fekete köd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988" y="2529852"/>
            <a:ext cx="5338942" cy="38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42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r>
              <a:rPr lang="hu-HU" dirty="0" smtClean="0"/>
              <a:t>árt eredmény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színes köd, nem látszik a háttér (nyilván)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38" y="2470970"/>
            <a:ext cx="5528723" cy="397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82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Nem-konstans köd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lejjebb sűrűbb, feljebb ritkább</a:t>
            </a:r>
            <a:r>
              <a:rPr lang="en-US" dirty="0" smtClean="0"/>
              <a:t>, </a:t>
            </a:r>
            <a:r>
              <a:rPr lang="en-US" dirty="0" err="1" smtClean="0"/>
              <a:t>exponenci</a:t>
            </a:r>
            <a:r>
              <a:rPr lang="hu-HU" dirty="0" err="1" smtClean="0"/>
              <a:t>álisan</a:t>
            </a:r>
            <a:endParaRPr lang="hu-HU" dirty="0" smtClean="0"/>
          </a:p>
          <a:p>
            <a:pPr lvl="1"/>
            <a:r>
              <a:rPr lang="hu-HU" dirty="0" smtClean="0"/>
              <a:t>válasszunk alkalmas </a:t>
            </a:r>
            <a:r>
              <a:rPr lang="hu-H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hu-HU" dirty="0" smtClean="0"/>
              <a:t> értéket (kb. -7)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hu-HU" dirty="0" smtClean="0"/>
              <a:t>y a sugáron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hu-HU" dirty="0" smtClean="0"/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9" y="2943556"/>
            <a:ext cx="1790151" cy="39212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64" y="3499404"/>
            <a:ext cx="1746581" cy="3921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68" y="5368576"/>
            <a:ext cx="6544972" cy="8300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68" y="4852879"/>
            <a:ext cx="3944014" cy="380762"/>
          </a:xfrm>
          <a:prstGeom prst="rect">
            <a:avLst/>
          </a:prstGeom>
        </p:spPr>
      </p:pic>
      <p:sp>
        <p:nvSpPr>
          <p:cNvPr id="20" name="5-Point Star 19"/>
          <p:cNvSpPr/>
          <p:nvPr/>
        </p:nvSpPr>
        <p:spPr>
          <a:xfrm rot="2420425">
            <a:off x="6923230" y="106250"/>
            <a:ext cx="1843314" cy="184331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chemeClr val="tx1"/>
                </a:solidFill>
                <a:latin typeface="Whipsmart" panose="020B0502030203050204" pitchFamily="34" charset="0"/>
              </a:rPr>
              <a:t>iMSc</a:t>
            </a:r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13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Diffegyenlet</a:t>
            </a:r>
            <a:r>
              <a:rPr lang="en-US" dirty="0" smtClean="0"/>
              <a:t> </a:t>
            </a:r>
            <a:r>
              <a:rPr lang="en-US" dirty="0" err="1" smtClean="0"/>
              <a:t>megold</a:t>
            </a:r>
            <a:r>
              <a:rPr lang="hu-HU" dirty="0" smtClean="0"/>
              <a:t>ás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684214"/>
            <a:ext cx="8834528" cy="846928"/>
          </a:xfrm>
          <a:prstGeom prst="rect">
            <a:avLst/>
          </a:prstGeom>
        </p:spPr>
      </p:pic>
      <p:sp>
        <p:nvSpPr>
          <p:cNvPr id="14" name="5-Point Star 13"/>
          <p:cNvSpPr/>
          <p:nvPr/>
        </p:nvSpPr>
        <p:spPr>
          <a:xfrm rot="2420425">
            <a:off x="6758131" y="232683"/>
            <a:ext cx="1843314" cy="184331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chemeClr val="tx1"/>
                </a:solidFill>
                <a:latin typeface="Whipsmart" panose="020B0502030203050204" pitchFamily="34" charset="0"/>
              </a:rPr>
              <a:t>iMSc</a:t>
            </a:r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04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</a:t>
            </a:r>
            <a:r>
              <a:rPr lang="hu-HU" dirty="0" smtClean="0"/>
              <a:t>á</a:t>
            </a:r>
            <a:r>
              <a:rPr lang="en-US" dirty="0" err="1" smtClean="0"/>
              <a:t>rt</a:t>
            </a:r>
            <a:r>
              <a:rPr lang="en-US" dirty="0" smtClean="0"/>
              <a:t> </a:t>
            </a:r>
            <a:r>
              <a:rPr lang="en-US" dirty="0" err="1" smtClean="0"/>
              <a:t>eredm</a:t>
            </a:r>
            <a:r>
              <a:rPr lang="hu-HU" dirty="0" err="1" smtClean="0"/>
              <a:t>ény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594" y="1517354"/>
            <a:ext cx="5484812" cy="4742158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 rot="2420425">
            <a:off x="6993221" y="270783"/>
            <a:ext cx="1843314" cy="184331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>
                <a:solidFill>
                  <a:schemeClr val="tx1"/>
                </a:solidFill>
                <a:latin typeface="Whipsmart" panose="020B0502030203050204" pitchFamily="34" charset="0"/>
              </a:rPr>
              <a:t>iMSc</a:t>
            </a:r>
            <a:endParaRPr lang="en-US" dirty="0">
              <a:solidFill>
                <a:schemeClr val="tx1"/>
              </a:solidFill>
              <a:latin typeface="Whipsmart" panose="020B0502030203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1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Terep textúrából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uniform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samplerCube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envTexture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sampler2D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noiseTexture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} material;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hu-HU" dirty="0" smtClean="0"/>
          </a:p>
          <a:p>
            <a:endParaRPr lang="en-US" dirty="0" smtClean="0"/>
          </a:p>
          <a:p>
            <a:endParaRPr lang="hu-HU" dirty="0"/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float </a:t>
            </a:r>
            <a:r>
              <a:rPr lang="en-US" dirty="0">
                <a:solidFill>
                  <a:srgbClr val="427E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i="1" dirty="0">
                <a:solidFill>
                  <a:srgbClr val="CB65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dirty="0" err="1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p.y</a:t>
            </a:r>
            <a:r>
              <a:rPr lang="en-US" dirty="0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dirty="0" smtClean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texture</a:t>
            </a:r>
            <a:r>
              <a:rPr lang="en-US" dirty="0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material.noiseTexture</a:t>
            </a:r>
            <a:r>
              <a:rPr lang="en-US" dirty="0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en-US" dirty="0" err="1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p.xz</a:t>
            </a:r>
            <a:r>
              <a:rPr lang="en-US" dirty="0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0.01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r>
              <a:rPr lang="en-US" dirty="0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}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70831" y="626541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rgbClr val="FF0000"/>
                </a:solidFill>
                <a:latin typeface="Whipsmart" panose="020B0502030203050204" pitchFamily="34" charset="0"/>
              </a:rPr>
              <a:t>freki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521994" y="5657850"/>
            <a:ext cx="842963" cy="607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38220" y="3668025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rgbClr val="FF0000"/>
                </a:solidFill>
                <a:latin typeface="Whipsmart" panose="020B0502030203050204" pitchFamily="34" charset="0"/>
              </a:rPr>
              <a:t>y </a:t>
            </a:r>
            <a:r>
              <a:rPr lang="en-US" dirty="0" smtClean="0">
                <a:solidFill>
                  <a:srgbClr val="FF0000"/>
                </a:solidFill>
                <a:latin typeface="Whipsmart" panose="020B0502030203050204" pitchFamily="34" charset="0"/>
              </a:rPr>
              <a:t>= 0 s</a:t>
            </a:r>
            <a:r>
              <a:rPr lang="hu-HU" dirty="0" smtClean="0">
                <a:solidFill>
                  <a:srgbClr val="FF0000"/>
                </a:solidFill>
                <a:latin typeface="Whipsmart" panose="020B0502030203050204" pitchFamily="34" charset="0"/>
              </a:rPr>
              <a:t>ík implicit egyenlete, ehhez keverjük a 2D zajt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071688" y="4037357"/>
            <a:ext cx="3779044" cy="1008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1692" y="3896263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rgbClr val="FF0000"/>
                </a:solidFill>
                <a:latin typeface="Whipsmart" panose="020B0502030203050204" pitchFamily="34" charset="0"/>
              </a:rPr>
              <a:t>terep implicit függvénye</a:t>
            </a:r>
            <a:endParaRPr lang="en-US" dirty="0">
              <a:solidFill>
                <a:srgbClr val="FF0000"/>
              </a:solidFill>
              <a:latin typeface="Whipsmart" panose="020B0502030203050204" pitchFamily="34" charset="0"/>
            </a:endParaRPr>
          </a:p>
        </p:txBody>
      </p:sp>
      <p:cxnSp>
        <p:nvCxnSpPr>
          <p:cNvPr id="13" name="Straight Arrow Connector 12"/>
          <p:cNvCxnSpPr>
            <a:stCxn id="12" idx="2"/>
          </p:cNvCxnSpPr>
          <p:nvPr/>
        </p:nvCxnSpPr>
        <p:spPr>
          <a:xfrm flipH="1">
            <a:off x="1253880" y="4265595"/>
            <a:ext cx="192172" cy="2635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2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Kilépési, belépési pont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uniform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mat4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rayDirMatrix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}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camera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;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in 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vec4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rayDir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</a:rPr>
              <a:t>;</a:t>
            </a:r>
            <a:endParaRPr lang="en-US" b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main(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= normalize(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rayDir.xyz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float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t1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b="1" dirty="0" smtClean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b="1" dirty="0" err="1" smtClean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sug</a:t>
            </a:r>
            <a:r>
              <a:rPr lang="hu-HU" b="1" dirty="0" smtClean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ár </a:t>
            </a:r>
            <a:r>
              <a:rPr lang="en-US" b="1" dirty="0" err="1" smtClean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hol</a:t>
            </a:r>
            <a:r>
              <a:rPr lang="en-US" b="1" dirty="0" smtClean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b="1" dirty="0" smtClean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metsz</a:t>
            </a:r>
            <a:r>
              <a:rPr lang="en-US" b="1" dirty="0" err="1" smtClean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dirty="0" smtClean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az</a:t>
            </a:r>
            <a:r>
              <a:rPr lang="hu-HU" b="1" dirty="0" smtClean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b="1" dirty="0" smtClean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=1 </a:t>
            </a:r>
            <a:r>
              <a:rPr lang="en-US" b="1" dirty="0" err="1" smtClean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síkot</a:t>
            </a:r>
            <a:r>
              <a:rPr lang="en-US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dirty="0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float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t2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b="1" dirty="0" err="1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sug</a:t>
            </a:r>
            <a:r>
              <a:rPr lang="hu-HU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ár </a:t>
            </a:r>
            <a:r>
              <a:rPr lang="en-US" b="1" dirty="0" err="1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hol</a:t>
            </a:r>
            <a:r>
              <a:rPr lang="en-US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metsz</a:t>
            </a:r>
            <a:r>
              <a:rPr lang="en-US" b="1" dirty="0" err="1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az</a:t>
            </a:r>
            <a:r>
              <a:rPr lang="hu-HU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b="1" dirty="0" smtClean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=0 </a:t>
            </a:r>
            <a:r>
              <a:rPr lang="en-US" b="1" dirty="0" err="1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síkot</a:t>
            </a:r>
            <a:r>
              <a:rPr lang="en-US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dirty="0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float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tstart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(t1, t2),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 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</a:rPr>
              <a:t>float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tend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</a:rPr>
              <a:t>= </a:t>
            </a:r>
            <a:r>
              <a:rPr lang="en-US" dirty="0" smtClean="0">
                <a:solidFill>
                  <a:srgbClr val="34A7BD"/>
                </a:solidFill>
                <a:ea typeface="Times New Roman" panose="02020603050405020304" pitchFamily="18" charset="0"/>
              </a:rPr>
              <a:t>max</a:t>
            </a:r>
            <a:r>
              <a:rPr lang="en-US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(t1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, t2</a:t>
            </a:r>
            <a:r>
              <a:rPr lang="en-US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575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Lineáris </a:t>
            </a:r>
            <a:r>
              <a:rPr lang="hu-HU" dirty="0" smtClean="0"/>
              <a:t>keresés (ray marching)</a:t>
            </a:r>
            <a:endParaRPr lang="en-US" dirty="0"/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Első pont megtalálás legyen biztos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275460" name="Freeform 4"/>
          <p:cNvSpPr>
            <a:spLocks/>
          </p:cNvSpPr>
          <p:nvPr/>
        </p:nvSpPr>
        <p:spPr bwMode="auto">
          <a:xfrm>
            <a:off x="2171700" y="3486150"/>
            <a:ext cx="4114800" cy="900113"/>
          </a:xfrm>
          <a:custGeom>
            <a:avLst/>
            <a:gdLst/>
            <a:ahLst/>
            <a:cxnLst>
              <a:cxn ang="0">
                <a:pos x="0" y="637"/>
              </a:cxn>
              <a:cxn ang="0">
                <a:pos x="432" y="637"/>
              </a:cxn>
              <a:cxn ang="0">
                <a:pos x="528" y="397"/>
              </a:cxn>
              <a:cxn ang="0">
                <a:pos x="1056" y="557"/>
              </a:cxn>
              <a:cxn ang="0">
                <a:pos x="1504" y="13"/>
              </a:cxn>
              <a:cxn ang="0">
                <a:pos x="1728" y="477"/>
              </a:cxn>
              <a:cxn ang="0">
                <a:pos x="1872" y="712"/>
              </a:cxn>
              <a:cxn ang="0">
                <a:pos x="2024" y="736"/>
              </a:cxn>
              <a:cxn ang="0">
                <a:pos x="2208" y="589"/>
              </a:cxn>
              <a:cxn ang="0">
                <a:pos x="2576" y="256"/>
              </a:cxn>
              <a:cxn ang="0">
                <a:pos x="3072" y="397"/>
              </a:cxn>
              <a:cxn ang="0">
                <a:pos x="3456" y="541"/>
              </a:cxn>
            </a:cxnLst>
            <a:rect l="0" t="0" r="r" b="b"/>
            <a:pathLst>
              <a:path w="3456" h="756">
                <a:moveTo>
                  <a:pt x="0" y="637"/>
                </a:moveTo>
                <a:cubicBezTo>
                  <a:pt x="172" y="657"/>
                  <a:pt x="344" y="677"/>
                  <a:pt x="432" y="637"/>
                </a:cubicBezTo>
                <a:cubicBezTo>
                  <a:pt x="520" y="597"/>
                  <a:pt x="424" y="410"/>
                  <a:pt x="528" y="397"/>
                </a:cubicBezTo>
                <a:cubicBezTo>
                  <a:pt x="632" y="384"/>
                  <a:pt x="893" y="621"/>
                  <a:pt x="1056" y="557"/>
                </a:cubicBezTo>
                <a:cubicBezTo>
                  <a:pt x="1219" y="493"/>
                  <a:pt x="1392" y="26"/>
                  <a:pt x="1504" y="13"/>
                </a:cubicBezTo>
                <a:cubicBezTo>
                  <a:pt x="1616" y="0"/>
                  <a:pt x="1667" y="361"/>
                  <a:pt x="1728" y="477"/>
                </a:cubicBezTo>
                <a:cubicBezTo>
                  <a:pt x="1789" y="593"/>
                  <a:pt x="1823" y="669"/>
                  <a:pt x="1872" y="712"/>
                </a:cubicBezTo>
                <a:cubicBezTo>
                  <a:pt x="1921" y="755"/>
                  <a:pt x="1968" y="756"/>
                  <a:pt x="2024" y="736"/>
                </a:cubicBezTo>
                <a:cubicBezTo>
                  <a:pt x="2080" y="716"/>
                  <a:pt x="2116" y="669"/>
                  <a:pt x="2208" y="589"/>
                </a:cubicBezTo>
                <a:cubicBezTo>
                  <a:pt x="2300" y="509"/>
                  <a:pt x="2432" y="288"/>
                  <a:pt x="2576" y="256"/>
                </a:cubicBezTo>
                <a:cubicBezTo>
                  <a:pt x="2720" y="224"/>
                  <a:pt x="2925" y="349"/>
                  <a:pt x="3072" y="397"/>
                </a:cubicBezTo>
                <a:cubicBezTo>
                  <a:pt x="3219" y="445"/>
                  <a:pt x="3324" y="469"/>
                  <a:pt x="3456" y="541"/>
                </a:cubicBezTo>
              </a:path>
            </a:pathLst>
          </a:custGeom>
          <a:noFill/>
          <a:ln w="50800" cap="flat" cmpd="sng">
            <a:solidFill>
              <a:schemeClr val="tx1"/>
            </a:solidFill>
            <a:prstDash val="solid"/>
            <a:round/>
            <a:headEnd type="none" w="med" len="med"/>
            <a:tailEnd type="none" w="lg" len="med"/>
          </a:ln>
          <a:effectLst/>
        </p:spPr>
        <p:txBody>
          <a:bodyPr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5461" name="Line 5"/>
          <p:cNvSpPr>
            <a:spLocks noChangeShapeType="1"/>
          </p:cNvSpPr>
          <p:nvPr/>
        </p:nvSpPr>
        <p:spPr bwMode="auto">
          <a:xfrm>
            <a:off x="2057400" y="3486150"/>
            <a:ext cx="4629150" cy="0"/>
          </a:xfrm>
          <a:prstGeom prst="line">
            <a:avLst/>
          </a:prstGeom>
          <a:noFill/>
          <a:ln w="12700" cap="rnd">
            <a:solidFill>
              <a:srgbClr val="0000FF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5462" name="Line 6"/>
          <p:cNvSpPr>
            <a:spLocks noChangeShapeType="1"/>
          </p:cNvSpPr>
          <p:nvPr/>
        </p:nvSpPr>
        <p:spPr bwMode="auto">
          <a:xfrm>
            <a:off x="2000250" y="4457700"/>
            <a:ext cx="4629150" cy="0"/>
          </a:xfrm>
          <a:prstGeom prst="line">
            <a:avLst/>
          </a:prstGeom>
          <a:noFill/>
          <a:ln w="12700" cap="rnd">
            <a:solidFill>
              <a:srgbClr val="0000FF"/>
            </a:solidFill>
            <a:prstDash val="sysDot"/>
            <a:round/>
            <a:headEnd/>
            <a:tailEnd type="none" w="lg" len="med"/>
          </a:ln>
          <a:effectLst/>
        </p:spPr>
        <p:txBody>
          <a:bodyPr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5463" name="Line 7"/>
          <p:cNvSpPr>
            <a:spLocks noChangeShapeType="1"/>
          </p:cNvSpPr>
          <p:nvPr/>
        </p:nvSpPr>
        <p:spPr bwMode="auto">
          <a:xfrm>
            <a:off x="2286000" y="2857500"/>
            <a:ext cx="2914650" cy="1600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med"/>
          </a:ln>
          <a:effectLst/>
        </p:spPr>
        <p:txBody>
          <a:bodyPr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5465" name="Oval 9"/>
          <p:cNvSpPr>
            <a:spLocks noChangeArrowheads="1"/>
          </p:cNvSpPr>
          <p:nvPr/>
        </p:nvSpPr>
        <p:spPr bwMode="auto">
          <a:xfrm>
            <a:off x="3371850" y="3429000"/>
            <a:ext cx="114300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5472" name="Oval 16"/>
          <p:cNvSpPr>
            <a:spLocks noChangeArrowheads="1"/>
          </p:cNvSpPr>
          <p:nvPr/>
        </p:nvSpPr>
        <p:spPr bwMode="auto">
          <a:xfrm>
            <a:off x="3486150" y="3486150"/>
            <a:ext cx="114300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5473" name="Oval 17"/>
          <p:cNvSpPr>
            <a:spLocks noChangeArrowheads="1"/>
          </p:cNvSpPr>
          <p:nvPr/>
        </p:nvSpPr>
        <p:spPr bwMode="auto">
          <a:xfrm>
            <a:off x="3600450" y="3543300"/>
            <a:ext cx="114300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5474" name="Oval 18"/>
          <p:cNvSpPr>
            <a:spLocks noChangeArrowheads="1"/>
          </p:cNvSpPr>
          <p:nvPr/>
        </p:nvSpPr>
        <p:spPr bwMode="auto">
          <a:xfrm>
            <a:off x="3714750" y="3600450"/>
            <a:ext cx="114300" cy="1143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275476" name="Oval 20"/>
          <p:cNvSpPr>
            <a:spLocks noChangeArrowheads="1"/>
          </p:cNvSpPr>
          <p:nvPr/>
        </p:nvSpPr>
        <p:spPr bwMode="auto">
          <a:xfrm>
            <a:off x="3829050" y="3657600"/>
            <a:ext cx="114300" cy="114300"/>
          </a:xfrm>
          <a:prstGeom prst="ellipse">
            <a:avLst/>
          </a:prstGeom>
          <a:solidFill>
            <a:srgbClr val="00FF00"/>
          </a:solidFill>
          <a:ln w="12700">
            <a:solidFill>
              <a:schemeClr val="tx1"/>
            </a:solidFill>
            <a:round/>
            <a:headEnd/>
            <a:tailEnd type="none" w="lg" len="med"/>
          </a:ln>
          <a:effectLst/>
        </p:spPr>
        <p:txBody>
          <a:bodyPr wrap="none" anchor="ctr"/>
          <a:lstStyle/>
          <a:p>
            <a:endParaRPr lang="en-US" sz="13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63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5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5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65" grpId="0" animBg="1"/>
      <p:bldP spid="275472" grpId="0" animBg="1"/>
      <p:bldP spid="275473" grpId="0" animBg="1"/>
      <p:bldP spid="275474" grpId="0" animBg="1"/>
      <p:bldP spid="2754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Ray marching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bool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found = false;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p, color;</a:t>
            </a:r>
            <a:endParaRPr lang="en-US" dirty="0" smtClean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 smtClean="0">
              <a:solidFill>
                <a:srgbClr val="C7004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smtClean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tstart</a:t>
            </a:r>
            <a:r>
              <a:rPr lang="en-US" dirty="0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tend) 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p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camera.position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tstart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((tend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tstart</a:t>
            </a:r>
            <a:r>
              <a:rPr lang="en-US" dirty="0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 smtClean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 smtClean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128.0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r>
              <a:rPr lang="en-US" dirty="0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b="1" dirty="0" smtClean="0">
                <a:solidFill>
                  <a:srgbClr val="7030A0"/>
                </a:solidFill>
              </a:rPr>
              <a:t>//</a:t>
            </a:r>
            <a:r>
              <a:rPr lang="en-US" b="1" dirty="0" smtClean="0">
                <a:solidFill>
                  <a:srgbClr val="7030A0"/>
                </a:solidFill>
              </a:rPr>
              <a:t> </a:t>
            </a:r>
            <a:r>
              <a:rPr lang="hu-HU" b="1" dirty="0" smtClean="0">
                <a:solidFill>
                  <a:srgbClr val="7030A0"/>
                </a:solidFill>
              </a:rPr>
              <a:t>feladat:</a:t>
            </a:r>
          </a:p>
          <a:p>
            <a:r>
              <a:rPr lang="hu-HU" b="1" dirty="0" smtClean="0">
                <a:solidFill>
                  <a:srgbClr val="7030A0"/>
                </a:solidFill>
              </a:rPr>
              <a:t>// ciklus fut 128-szor</a:t>
            </a:r>
          </a:p>
          <a:p>
            <a:r>
              <a:rPr lang="hu-HU" b="1" dirty="0" smtClean="0">
                <a:solidFill>
                  <a:srgbClr val="7030A0"/>
                </a:solidFill>
              </a:rPr>
              <a:t>/</a:t>
            </a:r>
            <a:r>
              <a:rPr lang="hu-HU" b="1" dirty="0">
                <a:solidFill>
                  <a:srgbClr val="7030A0"/>
                </a:solidFill>
              </a:rPr>
              <a:t>/ p léptetése </a:t>
            </a:r>
            <a:r>
              <a:rPr lang="hu-HU" b="1" dirty="0" err="1">
                <a:solidFill>
                  <a:srgbClr val="7030A0"/>
                </a:solidFill>
              </a:rPr>
              <a:t>step-pel</a:t>
            </a:r>
            <a:endParaRPr lang="hu-HU" b="1" dirty="0">
              <a:solidFill>
                <a:srgbClr val="7030A0"/>
              </a:solidFill>
            </a:endParaRPr>
          </a:p>
          <a:p>
            <a:r>
              <a:rPr lang="hu-HU" b="1" dirty="0">
                <a:solidFill>
                  <a:srgbClr val="7030A0"/>
                </a:solidFill>
              </a:rPr>
              <a:t>// ha </a:t>
            </a:r>
            <a:r>
              <a:rPr lang="en-US" b="1" dirty="0" smtClean="0">
                <a:solidFill>
                  <a:srgbClr val="7030A0"/>
                </a:solidFill>
              </a:rPr>
              <a:t>f(p)</a:t>
            </a:r>
            <a:r>
              <a:rPr lang="en-US" b="1" dirty="0">
                <a:solidFill>
                  <a:srgbClr val="7030A0"/>
                </a:solidFill>
              </a:rPr>
              <a:t>&lt;</a:t>
            </a:r>
            <a:r>
              <a:rPr lang="en-US" b="1" dirty="0" smtClean="0">
                <a:solidFill>
                  <a:srgbClr val="7030A0"/>
                </a:solidFill>
              </a:rPr>
              <a:t>0 (</a:t>
            </a:r>
            <a:r>
              <a:rPr lang="hu-HU" b="1" dirty="0" smtClean="0">
                <a:solidFill>
                  <a:srgbClr val="7030A0"/>
                </a:solidFill>
              </a:rPr>
              <a:t>átléptük a </a:t>
            </a:r>
            <a:r>
              <a:rPr lang="en-US" b="1" dirty="0" smtClean="0">
                <a:solidFill>
                  <a:srgbClr val="7030A0"/>
                </a:solidFill>
              </a:rPr>
              <a:t>0 </a:t>
            </a:r>
            <a:r>
              <a:rPr lang="en-US" b="1" dirty="0" err="1" smtClean="0">
                <a:solidFill>
                  <a:srgbClr val="7030A0"/>
                </a:solidFill>
              </a:rPr>
              <a:t>szint</a:t>
            </a:r>
            <a:r>
              <a:rPr lang="hu-HU" b="1" dirty="0" smtClean="0">
                <a:solidFill>
                  <a:srgbClr val="7030A0"/>
                </a:solidFill>
              </a:rPr>
              <a:t>felületet</a:t>
            </a:r>
            <a:r>
              <a:rPr lang="en-US" b="1" dirty="0" smtClean="0">
                <a:solidFill>
                  <a:srgbClr val="7030A0"/>
                </a:solidFill>
              </a:rPr>
              <a:t>):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//       </a:t>
            </a:r>
            <a:r>
              <a:rPr lang="hu-HU" b="1" dirty="0" smtClean="0">
                <a:solidFill>
                  <a:srgbClr val="7030A0"/>
                </a:solidFill>
              </a:rPr>
              <a:t> </a:t>
            </a:r>
            <a:r>
              <a:rPr lang="en-US" b="1" dirty="0" smtClean="0">
                <a:solidFill>
                  <a:srgbClr val="7030A0"/>
                </a:solidFill>
              </a:rPr>
              <a:t>found=true; </a:t>
            </a:r>
            <a:r>
              <a:rPr lang="hu-HU" b="1" dirty="0" err="1" smtClean="0">
                <a:solidFill>
                  <a:srgbClr val="7030A0"/>
                </a:solidFill>
              </a:rPr>
              <a:t>break</a:t>
            </a:r>
            <a:r>
              <a:rPr lang="en-US" b="1" dirty="0" smtClean="0">
                <a:solidFill>
                  <a:srgbClr val="7030A0"/>
                </a:solidFill>
              </a:rPr>
              <a:t>;</a:t>
            </a:r>
            <a:endParaRPr lang="hu-HU" b="1" dirty="0">
              <a:solidFill>
                <a:srgbClr val="7030A0"/>
              </a:solidFill>
            </a:endParaRP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4252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Magasság szerinti árnyalás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ha nem értük el a felületet, akkor adjuk vissza a háttérszínt</a:t>
            </a:r>
          </a:p>
          <a:p>
            <a:r>
              <a:rPr lang="hu-HU" dirty="0" smtClean="0"/>
              <a:t>különben </a:t>
            </a:r>
            <a:r>
              <a:rPr lang="hu-HU" dirty="0" smtClean="0">
                <a:latin typeface="Consolas" panose="020B0609020204030204" pitchFamily="49" charset="0"/>
                <a:cs typeface="Consolas" panose="020B0609020204030204" pitchFamily="49" charset="0"/>
              </a:rPr>
              <a:t>p.y</a:t>
            </a:r>
            <a:r>
              <a:rPr lang="hu-HU" dirty="0" smtClean="0"/>
              <a:t>-t</a:t>
            </a:r>
          </a:p>
        </p:txBody>
      </p:sp>
    </p:spTree>
    <p:extLst>
      <p:ext uri="{BB962C8B-B14F-4D97-AF65-F5344CB8AC3E}">
        <p14:creationId xmlns:p14="http://schemas.microsoft.com/office/powerpoint/2010/main" val="1980123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Várt eredmény</a:t>
            </a:r>
            <a:endParaRPr lang="en-US" dirty="0"/>
          </a:p>
        </p:txBody>
      </p:sp>
      <p:sp>
        <p:nvSpPr>
          <p:cNvPr id="2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89" y="1606164"/>
            <a:ext cx="5780021" cy="501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21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Normálvektor megjelenítése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dirty="0" err="1">
                <a:solidFill>
                  <a:srgbClr val="427E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fGrad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lang="en-US" i="1" dirty="0">
                <a:solidFill>
                  <a:srgbClr val="CB65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){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f(p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 )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f(p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 ) ,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f(p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 )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f(p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 ) ,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f(p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 )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f(p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i="1" dirty="0">
                <a:solidFill>
                  <a:srgbClr val="34A7B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vec3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C7004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solidFill>
                  <a:srgbClr val="7C4FC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) )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b="1" dirty="0" err="1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sz</a:t>
            </a:r>
            <a:r>
              <a:rPr lang="hu-HU" b="1" dirty="0" err="1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ámoljuk</a:t>
            </a:r>
            <a:r>
              <a:rPr lang="hu-HU" b="1" dirty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b="1" dirty="0" smtClean="0">
                <a:solidFill>
                  <a:srgbClr val="7030A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 gradienst a metszéspontban, normalizáljuk, adjuk vissza, mint színt</a:t>
            </a:r>
            <a:endParaRPr lang="en-US" b="1" dirty="0">
              <a:solidFill>
                <a:srgbClr val="7030A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9991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809"/>
  <p:tag name="ORIGINALWIDTH" val="394.8343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L(s+\mathrm{d}s)&#10;$$&#10;\end{document}"/>
  <p:tag name="IGUANATEXSIZE" val="36"/>
  <p:tag name="IGUANATEXCURSOR" val="795"/>
  <p:tag name="TRANSPARENCY" val="True"/>
  <p:tag name="FILENAME" val=""/>
  <p:tag name="INPUTTYPE" val="0"/>
  <p:tag name="LATEXENGINEID" val="1"/>
  <p:tag name="TEMPFOLDER" val="c:\temp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.31346"/>
  <p:tag name="ORIGINALWIDTH" val="720.0347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frac{\mathrm{d} L}{\mathrm{d}s} = &#10;(-\sigma \cdot L + q) e^{b\cdot \left(y_\idx{ray\_origin} + y_\idx{ray\_dir} \cdot s \right)}&#10;$$&#10;\end{document}"/>
  <p:tag name="IGUANATEXSIZE" val="36"/>
  <p:tag name="IGUANATEXCURSOR" val="908"/>
  <p:tag name="TRANSPARENCY" val="True"/>
  <p:tag name="FILENAME" val=""/>
  <p:tag name="INPUTTYPE" val="0"/>
  <p:tag name="LATEXENGINEID" val="0"/>
  <p:tag name="TEMPFOLDER" val="c:\temp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.75"/>
  <p:tag name="ORIGINALWIDTH" val="1561.5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y(s) = y_\idx{ray\_origin} - y_\idx{ray\_dir} \cdot s&#10;$$&#10;\end{document}"/>
  <p:tag name="IGUANATEXSIZE" val="36"/>
  <p:tag name="IGUANATEXCURSOR" val="820"/>
  <p:tag name="TRANSPARENCY" val="True"/>
  <p:tag name="FILENAME" val=""/>
  <p:tag name="INPUTTYPE" val="0"/>
  <p:tag name="LATEXENGINEID" val="0"/>
  <p:tag name="TEMPFOLDER" val="c:\temp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9.05788"/>
  <p:tag name="ORIGINALWIDTH" val="720.3619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L(s) =\frac{L(0) \cdot \sigma - q}{\sigma} e^{&#10;-\frac{\sigma}{b \cdot y_\idx{ray\_dir} }&#10;\left( &#10;e^{b \cdot \left(y_\idx{ray\_origin} + s y_\idx{ray\_dir}\right) }&#10;- e^{b \cdot y_\idx{ray\_origin} }&#10;\right)&#10;}&#10;+ \frac{q}{\sigma}&#10;$$&#10;\end{document}"/>
  <p:tag name="IGUANATEXSIZE" val="36"/>
  <p:tag name="IGUANATEXCURSOR" val="865"/>
  <p:tag name="TRANSPARENCY" val="True"/>
  <p:tag name="FILENAME" val=""/>
  <p:tag name="INPUTTYPE" val="0"/>
  <p:tag name="LATEXENGINEID" val="0"/>
  <p:tag name="TEMPFOLDER" val="c:\temp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3.809"/>
  <p:tag name="ORIGINALWIDTH" val="170.4148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L(s)&#10;$$&#10;\end{document}"/>
  <p:tag name="IGUANATEXSIZE" val="36"/>
  <p:tag name="IGUANATEXCURSOR" val="783"/>
  <p:tag name="TRANSPARENCY" val="True"/>
  <p:tag name="FILENAME" val=""/>
  <p:tag name="INPUTTYPE" val="0"/>
  <p:tag name="LATEXENGINEID" val="1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.20425"/>
  <p:tag name="ORIGINALWIDTH" val="34.20299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s&#10;$$&#10;\end{document}"/>
  <p:tag name="IGUANATEXSIZE" val="36"/>
  <p:tag name="IGUANATEXCURSOR" val="781"/>
  <p:tag name="TRANSPARENCY" val="True"/>
  <p:tag name="FILENAME" val=""/>
  <p:tag name="INPUTTYPE" val="0"/>
  <p:tag name="LATEXENGINEID" val="1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3.20638"/>
  <p:tag name="ORIGINALWIDTH" val="93.00803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mathrm{d}s&#10;$$&#10;\end{document}"/>
  <p:tag name="IGUANATEXSIZE" val="36"/>
  <p:tag name="IGUANATEXCURSOR" val="785"/>
  <p:tag name="TRANSPARENCY" val="True"/>
  <p:tag name="FILENAME" val=""/>
  <p:tag name="INPUTTYPE" val="0"/>
  <p:tag name="LATEXENGINEID" val="1"/>
  <p:tag name="TEMPFOLDER" val="c:\temp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1.7865"/>
  <p:tag name="ORIGINALWIDTH" val="889.6241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frac{\mathrm{d} L}{\mathrm{d}s} = &#10;-\sigma \cdot L + q&#10;$$&#10;\end{document}"/>
  <p:tag name="IGUANATEXSIZE" val="36"/>
  <p:tag name="IGUANATEXCURSOR" val="82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67.0372"/>
  <p:tag name="ORIGINALWIDTH" val="1834.756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L(s) = L(0) \cdot e^{-\sigma s} + \frac{ q \cdot \left( 1 - e^{- \sigma s} \right) }{\sigma}&#10;$$&#10;\end{document}"/>
  <p:tag name="IGUANATEXSIZE" val="36"/>
  <p:tag name="IGUANATEXCURSOR" val="87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.20425"/>
  <p:tag name="ORIGINALWIDTH" val="34.20299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s&#10;$$&#10;\end{document}"/>
  <p:tag name="IGUANATEXSIZE" val="36"/>
  <p:tag name="IGUANATEXCURSOR" val="781"/>
  <p:tag name="TRANSPARENCY" val="True"/>
  <p:tag name="FILENAME" val=""/>
  <p:tag name="INPUTTYPE" val="0"/>
  <p:tag name="LATEXENGINEID" val="1"/>
  <p:tag name="TEMPFOLDER" val="c:\temp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5.25"/>
  <p:tag name="ORIGINALWIDTH" val="708.75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sigma(y) = \sigma_0 e^{b \cdot y}&#10;$$&#10;\end{document}"/>
  <p:tag name="IGUANATEXSIZE" val="36"/>
  <p:tag name="IGUANATEXCURSOR" val="814"/>
  <p:tag name="TRANSPARENCY" val="True"/>
  <p:tag name="FILENAME" val=""/>
  <p:tag name="INPUTTYPE" val="0"/>
  <p:tag name="LATEXENGINEID" val="0"/>
  <p:tag name="TEMPFOLDER" val="c:\temp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5.25"/>
  <p:tag name="ORIGINALWIDTH" val="691.5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q(y) = q_0 e^{b \cdot y}&#10;$$&#10;\end{document}"/>
  <p:tag name="IGUANATEXSIZE" val="36"/>
  <p:tag name="IGUANATEXCURSOR" val="804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8222</TotalTime>
  <Words>806</Words>
  <Application>Microsoft Office PowerPoint</Application>
  <PresentationFormat>On-screen Show (4:3)</PresentationFormat>
  <Paragraphs>176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Times New Roman</vt:lpstr>
      <vt:lpstr>Arial</vt:lpstr>
      <vt:lpstr>Whipsmart</vt:lpstr>
      <vt:lpstr>Consolas</vt:lpstr>
      <vt:lpstr>Office Theme</vt:lpstr>
      <vt:lpstr>Szintfelület sugárkövetése</vt:lpstr>
      <vt:lpstr>Indulás: environment háttér</vt:lpstr>
      <vt:lpstr>Terep textúrából</vt:lpstr>
      <vt:lpstr>Kilépési, belépési pont</vt:lpstr>
      <vt:lpstr>Lineáris keresés (ray marching)</vt:lpstr>
      <vt:lpstr>Ray marching</vt:lpstr>
      <vt:lpstr>Magasság szerinti árnyalás</vt:lpstr>
      <vt:lpstr>Várt eredmény</vt:lpstr>
      <vt:lpstr>Normálvektor megjelenítése</vt:lpstr>
      <vt:lpstr>Várt eredmény</vt:lpstr>
      <vt:lpstr>Változó lépéshossz</vt:lpstr>
      <vt:lpstr>Várt eredmény</vt:lpstr>
      <vt:lpstr>Bináris keresés</vt:lpstr>
      <vt:lpstr>Eredmény finomítása bináris kereséssel</vt:lpstr>
      <vt:lpstr>Várt eredmény</vt:lpstr>
      <vt:lpstr>Cseréljük le a textúrából vett magasságértékeket 3D implicit zajfüggvényre</vt:lpstr>
      <vt:lpstr>Egyszerű zajfüggvény és gradiense</vt:lpstr>
      <vt:lpstr>Sík + egyszerű zaj</vt:lpstr>
      <vt:lpstr>Várt eredmény</vt:lpstr>
      <vt:lpstr>Köd</vt:lpstr>
      <vt:lpstr>Diffegyenlet megoldása</vt:lpstr>
      <vt:lpstr>Feladat: köd</vt:lpstr>
      <vt:lpstr>Várt eredmény</vt:lpstr>
      <vt:lpstr>Várt eredmény</vt:lpstr>
      <vt:lpstr>Nem-konstans köd</vt:lpstr>
      <vt:lpstr>Diffegyenlet megoldás</vt:lpstr>
      <vt:lpstr>Várt eredmény</vt:lpstr>
    </vt:vector>
  </TitlesOfParts>
  <Company>Budapest University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</dc:title>
  <dc:creator>László Szécsi</dc:creator>
  <cp:lastModifiedBy>László Szécsi</cp:lastModifiedBy>
  <cp:revision>170</cp:revision>
  <dcterms:created xsi:type="dcterms:W3CDTF">2017-01-23T15:49:11Z</dcterms:created>
  <dcterms:modified xsi:type="dcterms:W3CDTF">2020-05-12T13:58:26Z</dcterms:modified>
</cp:coreProperties>
</file>